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2" r:id="rId3"/>
    <p:sldId id="272" r:id="rId4"/>
    <p:sldId id="277" r:id="rId5"/>
    <p:sldId id="305" r:id="rId6"/>
    <p:sldId id="281" r:id="rId7"/>
    <p:sldId id="282" r:id="rId8"/>
    <p:sldId id="289" r:id="rId9"/>
    <p:sldId id="290" r:id="rId10"/>
    <p:sldId id="301" r:id="rId11"/>
    <p:sldId id="284" r:id="rId12"/>
    <p:sldId id="291" r:id="rId13"/>
    <p:sldId id="300" r:id="rId14"/>
    <p:sldId id="287" r:id="rId15"/>
    <p:sldId id="299" r:id="rId16"/>
    <p:sldId id="336" r:id="rId17"/>
    <p:sldId id="302" r:id="rId18"/>
    <p:sldId id="322" r:id="rId19"/>
    <p:sldId id="314" r:id="rId20"/>
    <p:sldId id="315" r:id="rId21"/>
    <p:sldId id="316" r:id="rId22"/>
    <p:sldId id="325" r:id="rId23"/>
    <p:sldId id="307" r:id="rId24"/>
    <p:sldId id="317" r:id="rId25"/>
    <p:sldId id="318" r:id="rId26"/>
    <p:sldId id="320" r:id="rId27"/>
    <p:sldId id="321" r:id="rId28"/>
    <p:sldId id="326" r:id="rId29"/>
    <p:sldId id="340" r:id="rId30"/>
    <p:sldId id="339" r:id="rId31"/>
    <p:sldId id="342" r:id="rId32"/>
    <p:sldId id="344" r:id="rId33"/>
    <p:sldId id="341" r:id="rId34"/>
    <p:sldId id="343" r:id="rId35"/>
    <p:sldId id="345" r:id="rId36"/>
    <p:sldId id="306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602"/>
    <a:srgbClr val="462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2DAF0E-B7C8-4EC0-9C9A-FCCDB441180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C3D2E9-5ECC-4B93-86E9-1F411422D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6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2B13B2-DED0-4418-9C31-088EA8E39C11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FD420F-19D3-42A1-A220-0E974205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3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67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9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56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8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95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9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7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5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6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3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13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4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84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30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441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141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49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19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229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7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2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3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08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69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51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607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73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6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8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99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D420F-19D3-42A1-A220-0E974205A1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4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2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2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1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57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6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59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3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2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0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0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6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75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5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69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0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3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49000">
              <a:schemeClr val="bg2">
                <a:shade val="100000"/>
                <a:hueMod val="100000"/>
                <a:satMod val="110000"/>
                <a:lumMod val="130000"/>
              </a:schemeClr>
            </a:gs>
            <a:gs pos="84000">
              <a:srgbClr val="462163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6/3/2013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9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ksteves.com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siteurope.com/" TargetMode="External"/><Relationship Id="rId5" Type="http://schemas.openxmlformats.org/officeDocument/2006/relationships/hyperlink" Target="http://www.lonelyplanet.com/" TargetMode="External"/><Relationship Id="rId4" Type="http://schemas.openxmlformats.org/officeDocument/2006/relationships/hyperlink" Target="http://www.fodors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so.us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urkhardtd@comcast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CYSO 2014 Tour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Tallinn: Estonia Concert Hall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4" r="14544"/>
          <a:stretch>
            <a:fillRect/>
          </a:stretch>
        </p:blipFill>
        <p:spPr>
          <a:xfrm>
            <a:off x="6374403" y="2336874"/>
            <a:ext cx="5425849" cy="35993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653552"/>
            <a:ext cx="4877794" cy="36396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Possible CYSO concert venue</a:t>
            </a:r>
          </a:p>
          <a:p>
            <a:endParaRPr lang="en-US" sz="2800" dirty="0" smtClean="0"/>
          </a:p>
          <a:p>
            <a:r>
              <a:rPr lang="en-US" sz="2800" dirty="0" smtClean="0"/>
              <a:t>Joint concert with Tallinn Music High School </a:t>
            </a:r>
          </a:p>
          <a:p>
            <a:endParaRPr lang="en-US" sz="2800" dirty="0"/>
          </a:p>
          <a:p>
            <a:r>
              <a:rPr lang="en-US" sz="2800" dirty="0" smtClean="0"/>
              <a:t>Professional music education at this high school</a:t>
            </a:r>
            <a:endParaRPr lang="en-US" sz="28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1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029" y="2336871"/>
            <a:ext cx="3876256" cy="359931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Largest city of Baltic States </a:t>
            </a:r>
          </a:p>
          <a:p>
            <a:endParaRPr lang="en-US" sz="2000" dirty="0"/>
          </a:p>
          <a:p>
            <a:r>
              <a:rPr lang="en-US" sz="2000" dirty="0" smtClean="0"/>
              <a:t>Baltic States include Estonia, Latvia and Lithuania</a:t>
            </a:r>
            <a:endParaRPr lang="en-US" sz="200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 b="35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7217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r="28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Riga Castle on </a:t>
            </a:r>
          </a:p>
          <a:p>
            <a:r>
              <a:rPr lang="en-US" sz="2800" dirty="0" smtClean="0"/>
              <a:t>River Daugava</a:t>
            </a:r>
          </a:p>
          <a:p>
            <a:endParaRPr lang="en-US" sz="2800" dirty="0"/>
          </a:p>
          <a:p>
            <a:r>
              <a:rPr lang="en-US" sz="2800" dirty="0" smtClean="0"/>
              <a:t>Founded in 1330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6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56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Possible CYSO concert venue</a:t>
            </a:r>
          </a:p>
          <a:p>
            <a:endParaRPr lang="en-US" sz="2800" dirty="0"/>
          </a:p>
          <a:p>
            <a:r>
              <a:rPr lang="en-US" sz="2800" dirty="0" smtClean="0"/>
              <a:t>Guild Hall </a:t>
            </a:r>
          </a:p>
          <a:p>
            <a:r>
              <a:rPr lang="en-US" sz="2800" dirty="0" smtClean="0"/>
              <a:t>First build in 1354, rebuilt in 1857</a:t>
            </a:r>
          </a:p>
          <a:p>
            <a:endParaRPr lang="en-US" sz="2800" dirty="0"/>
          </a:p>
          <a:p>
            <a:r>
              <a:rPr lang="en-US" sz="2800" dirty="0" smtClean="0"/>
              <a:t>Used by Lithuanian Philharmonic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63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Vilnius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b="30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Capital of Lithuania, which is the largest Baltic Republic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50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Vilnius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56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17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</a:t>
            </a:r>
          </a:p>
          <a:p>
            <a:endParaRPr lang="en-US" sz="3200" dirty="0" smtClean="0"/>
          </a:p>
          <a:p>
            <a:r>
              <a:rPr lang="en-US" sz="4400" dirty="0" smtClean="0"/>
              <a:t>Church </a:t>
            </a:r>
            <a:r>
              <a:rPr lang="en-US" sz="4400" dirty="0"/>
              <a:t>of </a:t>
            </a:r>
            <a:r>
              <a:rPr lang="en-US" sz="4400" dirty="0" smtClean="0"/>
              <a:t>St. </a:t>
            </a:r>
            <a:r>
              <a:rPr lang="en-US" sz="4400" dirty="0"/>
              <a:t>Francis from Assisi (Bernardine</a:t>
            </a:r>
            <a:r>
              <a:rPr lang="en-US" sz="4400" dirty="0" smtClean="0"/>
              <a:t>)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7794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Vilnius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Vilnius is </a:t>
            </a:r>
          </a:p>
          <a:p>
            <a:r>
              <a:rPr lang="en-US" sz="4400" dirty="0" smtClean="0"/>
              <a:t>at the confluence of the Vilnia and Neris Rivers</a:t>
            </a:r>
            <a:endParaRPr lang="en-US" sz="4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57"/>
          <a:stretch>
            <a:fillRect/>
          </a:stretch>
        </p:blipFill>
        <p:spPr>
          <a:xfrm>
            <a:off x="4868331" y="2336873"/>
            <a:ext cx="5425849" cy="3599312"/>
          </a:xfrm>
        </p:spPr>
      </p:pic>
    </p:spTree>
    <p:extLst>
      <p:ext uri="{BB962C8B-B14F-4D97-AF65-F5344CB8AC3E}">
        <p14:creationId xmlns:p14="http://schemas.microsoft.com/office/powerpoint/2010/main" val="206174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Vilnius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" b="2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Possible CYSO Concert Venue</a:t>
            </a:r>
          </a:p>
          <a:p>
            <a:endParaRPr lang="en-US" sz="2800" dirty="0"/>
          </a:p>
          <a:p>
            <a:r>
              <a:rPr lang="en-US" sz="2800" dirty="0" smtClean="0"/>
              <a:t>Church of St. Catherine</a:t>
            </a:r>
          </a:p>
          <a:p>
            <a:endParaRPr lang="en-US" sz="2800" dirty="0"/>
          </a:p>
          <a:p>
            <a:r>
              <a:rPr lang="en-US" sz="2800" dirty="0" smtClean="0"/>
              <a:t>Built 1743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31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attFill prst="lgCheck">
            <a:fgClr>
              <a:srgbClr val="000099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Finland: Euro		€ 1 = 1.28 USD</a:t>
            </a:r>
          </a:p>
          <a:p>
            <a:endParaRPr lang="en-US" dirty="0"/>
          </a:p>
          <a:p>
            <a:r>
              <a:rPr lang="en-US" dirty="0" smtClean="0"/>
              <a:t>Estonia: Euro</a:t>
            </a:r>
          </a:p>
          <a:p>
            <a:endParaRPr lang="en-US" dirty="0"/>
          </a:p>
          <a:p>
            <a:r>
              <a:rPr lang="en-US" dirty="0" smtClean="0"/>
              <a:t>Latvia: Lats 		1 LVL = 1.83 USD</a:t>
            </a:r>
          </a:p>
          <a:p>
            <a:endParaRPr lang="en-US" dirty="0"/>
          </a:p>
          <a:p>
            <a:r>
              <a:rPr lang="en-US" dirty="0" smtClean="0"/>
              <a:t>Lithuania: Litas		1 LTL = .37 USD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7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Continental Breakfast in hotel</a:t>
            </a:r>
          </a:p>
          <a:p>
            <a:endParaRPr lang="en-US" dirty="0"/>
          </a:p>
          <a:p>
            <a:r>
              <a:rPr lang="en-US" dirty="0" smtClean="0"/>
              <a:t>Dinner in hotel or at local restaurant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 included: Lunch</a:t>
            </a:r>
          </a:p>
          <a:p>
            <a:pPr lvl="2"/>
            <a:r>
              <a:rPr lang="en-US" dirty="0" smtClean="0"/>
              <a:t>We will make recommendations in each city or community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17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Helsinki, Finland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Tallinn, Estonia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	Riga, Latvia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			Vilnius, Lithuania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12 Days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93460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Meals/Dietary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dietary requests can be made in advance.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There is no guarantee the airline/hotel/restaurant will comply.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past tours, we have had a high rate of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Meals/Dietary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85" y="2123931"/>
            <a:ext cx="9613861" cy="3599316"/>
          </a:xfrm>
        </p:spPr>
        <p:txBody>
          <a:bodyPr/>
          <a:lstStyle/>
          <a:p>
            <a:r>
              <a:rPr lang="en-US" dirty="0" smtClean="0"/>
              <a:t>We have made accommodations for life-threatening allergies.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have specific dietary/medical requests or concerns, please contact Dennis.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Schedule--Tentative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6179" y="2336873"/>
            <a:ext cx="10651068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May 5		Monday		June 2		Monday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May 12	Monday		June 9		Monday</a:t>
            </a:r>
          </a:p>
          <a:p>
            <a:pPr marL="0" indent="0">
              <a:buNone/>
            </a:pPr>
            <a:r>
              <a:rPr lang="en-US" dirty="0" smtClean="0"/>
              <a:t>May 19	Monday		June 16	Monday</a:t>
            </a:r>
          </a:p>
          <a:p>
            <a:pPr marL="0" indent="0">
              <a:buNone/>
            </a:pPr>
            <a:r>
              <a:rPr lang="en-US" dirty="0" smtClean="0"/>
              <a:t>May 26	Monday		June 21	Saturday</a:t>
            </a:r>
          </a:p>
          <a:p>
            <a:pPr marL="0" indent="0">
              <a:buNone/>
            </a:pPr>
            <a:r>
              <a:rPr lang="en-US" dirty="0" smtClean="0"/>
              <a:t>May 31	Saturday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June 22	Sunday/Farewell Concert?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June 26	Thursday/Depart</a:t>
            </a:r>
          </a:p>
        </p:txBody>
      </p:sp>
    </p:spTree>
    <p:extLst>
      <p:ext uri="{BB962C8B-B14F-4D97-AF65-F5344CB8AC3E}">
        <p14:creationId xmlns:p14="http://schemas.microsoft.com/office/powerpoint/2010/main" val="34791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valid for at least 6 months beyond our return date </a:t>
            </a:r>
          </a:p>
          <a:p>
            <a:endParaRPr lang="en-US" dirty="0"/>
          </a:p>
          <a:p>
            <a:r>
              <a:rPr lang="en-US" dirty="0" smtClean="0"/>
              <a:t>Passport expiration needs to be later than January 5,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24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261717"/>
            <a:ext cx="9613861" cy="35993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Passport information is required for booking the flight.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April 2014 is the recommended target for having a current, valid passport.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January 2014 would be an appropriate time to apply for a new or renewed passport.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Not required, but highly recommended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can select the travel insurance company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TRAVEL GUARD is one option: Dennis has brochures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39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Insurance--Options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No Coverage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Partial coverage—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Medical expenses, emergency evacuation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Baggage and personal effects loss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7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Insurance--Options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Expanded Coverage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Medical expenses, emergency evacuation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Baggage and personal effects loss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Trip Cancellation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Trip Interruption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Insurance--Options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274" y="2354802"/>
            <a:ext cx="9613861" cy="3599316"/>
          </a:xfrm>
        </p:spPr>
        <p:txBody>
          <a:bodyPr>
            <a:normAutofit/>
          </a:bodyPr>
          <a:lstStyle/>
          <a:p>
            <a:r>
              <a:rPr lang="en-US" dirty="0" smtClean="0"/>
              <a:t>Coverage for pre-existing medical conditions when you purchase within 14 days of your initial trip payment.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From TRAVEL GUARD trip insurance brochure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6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627" y="2229297"/>
            <a:ext cx="9613861" cy="3599316"/>
          </a:xfrm>
        </p:spPr>
        <p:txBody>
          <a:bodyPr>
            <a:normAutofit fontScale="77500" lnSpcReduction="20000"/>
          </a:bodyPr>
          <a:lstStyle/>
          <a:p>
            <a:r>
              <a:rPr lang="en-US" sz="2800" u="sng" dirty="0"/>
              <a:t>Payment #</a:t>
            </a:r>
            <a:r>
              <a:rPr lang="en-US" sz="2800" dirty="0"/>
              <a:t>		</a:t>
            </a:r>
            <a:r>
              <a:rPr lang="en-US" sz="2800" u="sng" dirty="0"/>
              <a:t>Amount</a:t>
            </a:r>
            <a:r>
              <a:rPr lang="en-US" sz="2800" dirty="0"/>
              <a:t>	</a:t>
            </a:r>
            <a:r>
              <a:rPr lang="en-US" sz="2800" u="sng" dirty="0"/>
              <a:t>Due</a:t>
            </a:r>
            <a:endParaRPr lang="en-US" sz="2800" dirty="0"/>
          </a:p>
          <a:p>
            <a:r>
              <a:rPr lang="en-US" sz="2800" dirty="0"/>
              <a:t>   	1		</a:t>
            </a:r>
            <a:r>
              <a:rPr lang="en-US" sz="2800" dirty="0" smtClean="0"/>
              <a:t>$</a:t>
            </a:r>
            <a:r>
              <a:rPr lang="en-US" sz="2800" dirty="0"/>
              <a:t>600		06/05/2013 </a:t>
            </a:r>
          </a:p>
          <a:p>
            <a:r>
              <a:rPr lang="en-US" sz="2800" dirty="0"/>
              <a:t>   	2		</a:t>
            </a:r>
            <a:r>
              <a:rPr lang="en-US" sz="2800" dirty="0" smtClean="0"/>
              <a:t>$</a:t>
            </a:r>
            <a:r>
              <a:rPr lang="en-US" sz="2800" dirty="0"/>
              <a:t>600		07/05/2013</a:t>
            </a:r>
          </a:p>
          <a:p>
            <a:r>
              <a:rPr lang="en-US" sz="2800" dirty="0"/>
              <a:t>   	3		</a:t>
            </a:r>
            <a:r>
              <a:rPr lang="en-US" sz="2800" dirty="0" smtClean="0"/>
              <a:t>$</a:t>
            </a:r>
            <a:r>
              <a:rPr lang="en-US" sz="2800" dirty="0"/>
              <a:t>500		08/05/2013</a:t>
            </a:r>
          </a:p>
          <a:p>
            <a:r>
              <a:rPr lang="en-US" sz="2800" dirty="0"/>
              <a:t>   	4		</a:t>
            </a:r>
            <a:r>
              <a:rPr lang="en-US" sz="2800" dirty="0" smtClean="0"/>
              <a:t>$</a:t>
            </a:r>
            <a:r>
              <a:rPr lang="en-US" sz="2800" dirty="0"/>
              <a:t>500		09/05/2013</a:t>
            </a:r>
          </a:p>
          <a:p>
            <a:r>
              <a:rPr lang="en-US" sz="2800" dirty="0"/>
              <a:t>   	5		</a:t>
            </a:r>
            <a:r>
              <a:rPr lang="en-US" sz="2800" dirty="0" smtClean="0"/>
              <a:t>$</a:t>
            </a:r>
            <a:r>
              <a:rPr lang="en-US" sz="2800" dirty="0"/>
              <a:t>600		10/05/2013</a:t>
            </a:r>
          </a:p>
          <a:p>
            <a:r>
              <a:rPr lang="en-US" sz="2800" dirty="0"/>
              <a:t>   	6		</a:t>
            </a:r>
            <a:r>
              <a:rPr lang="en-US" sz="2800" dirty="0" smtClean="0"/>
              <a:t>$</a:t>
            </a:r>
            <a:r>
              <a:rPr lang="en-US" sz="2800" dirty="0"/>
              <a:t>600		11/05/2013</a:t>
            </a:r>
          </a:p>
          <a:p>
            <a:r>
              <a:rPr lang="en-US" sz="2800" dirty="0"/>
              <a:t>   	7		</a:t>
            </a:r>
            <a:r>
              <a:rPr lang="en-US" sz="2800" dirty="0" smtClean="0"/>
              <a:t>$</a:t>
            </a:r>
            <a:r>
              <a:rPr lang="en-US" sz="2800" dirty="0"/>
              <a:t>500		12/05/2014</a:t>
            </a:r>
          </a:p>
          <a:p>
            <a:r>
              <a:rPr lang="en-US" sz="2800" dirty="0"/>
              <a:t>   	</a:t>
            </a:r>
            <a:r>
              <a:rPr lang="en-US" sz="2800" u="sng" dirty="0"/>
              <a:t>8		</a:t>
            </a:r>
            <a:r>
              <a:rPr lang="en-US" sz="2800" u="sng" dirty="0" smtClean="0"/>
              <a:t>$</a:t>
            </a:r>
            <a:r>
              <a:rPr lang="en-US" sz="2800" u="sng" dirty="0"/>
              <a:t>500</a:t>
            </a:r>
            <a:r>
              <a:rPr lang="en-US" sz="2800" dirty="0"/>
              <a:t>		02/05/2014</a:t>
            </a:r>
          </a:p>
          <a:p>
            <a:r>
              <a:rPr lang="en-US" sz="2800" dirty="0" smtClean="0"/>
              <a:t>	Total</a:t>
            </a:r>
            <a:r>
              <a:rPr lang="en-US" sz="2800" dirty="0"/>
              <a:t>	          </a:t>
            </a:r>
            <a:r>
              <a:rPr lang="en-US" sz="2800" dirty="0" smtClean="0"/>
              <a:t>$</a:t>
            </a:r>
            <a:r>
              <a:rPr lang="en-US" sz="2800" dirty="0"/>
              <a:t>4400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Helsinki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Sibelius Monument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2218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 Policy</a:t>
            </a:r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95474" y="2223247"/>
            <a:ext cx="9613861" cy="36412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u="sng" dirty="0"/>
              <a:t>If the student </a:t>
            </a: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or chaperone </a:t>
            </a: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cancels by</a:t>
            </a:r>
            <a:r>
              <a:rPr lang="en-US" sz="2000" dirty="0"/>
              <a:t>:			</a:t>
            </a:r>
            <a:r>
              <a:rPr lang="en-US" sz="2000" u="sng" dirty="0"/>
              <a:t>Cancellation fee</a:t>
            </a:r>
            <a:r>
              <a:rPr lang="en-US" sz="2000" dirty="0"/>
              <a:t>:</a:t>
            </a:r>
          </a:p>
          <a:p>
            <a:r>
              <a:rPr lang="en-US" sz="2000" dirty="0"/>
              <a:t>8/31/2013			$240	(payments refunded except for $240)</a:t>
            </a:r>
          </a:p>
          <a:p>
            <a:r>
              <a:rPr lang="en-US" sz="2000" dirty="0"/>
              <a:t>10/31/2013			$720	(payments refunded except for $720)</a:t>
            </a:r>
          </a:p>
          <a:p>
            <a:r>
              <a:rPr lang="en-US" sz="2000" dirty="0"/>
              <a:t>1/31/2014			$1440 (payments refunded except for $1440)</a:t>
            </a:r>
          </a:p>
          <a:p>
            <a:r>
              <a:rPr lang="en-US" sz="2000" dirty="0"/>
              <a:t>2/28/2014			$2400 (payments refunded except for $2400)</a:t>
            </a:r>
          </a:p>
          <a:p>
            <a:r>
              <a:rPr lang="en-US" sz="2000" dirty="0"/>
              <a:t>After 3/15/2014		No amount refunded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Please note:  Regular and timely tour payments are imperative, as CYSO is required to make periodic payments to ACFEA.  </a:t>
            </a:r>
          </a:p>
          <a:p>
            <a:pPr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103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Check made to “CYSO Tour”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Check sent to Dennis (do not make check out to Dennis)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Payment by credit card might be a near-future option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Would include surcharge, probably 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Daily budget for expenses not covered:</a:t>
            </a:r>
            <a:br>
              <a:rPr lang="en-US" dirty="0" smtClean="0"/>
            </a:br>
            <a:r>
              <a:rPr lang="en-US" dirty="0" smtClean="0"/>
              <a:t> $15 - $25 (less for some, more for others)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</a:p>
          <a:p>
            <a:endParaRPr lang="en-US" dirty="0"/>
          </a:p>
          <a:p>
            <a:r>
              <a:rPr lang="en-US" dirty="0" smtClean="0"/>
              <a:t>Souvenirs</a:t>
            </a:r>
          </a:p>
          <a:p>
            <a:endParaRPr lang="en-US" dirty="0"/>
          </a:p>
          <a:p>
            <a:r>
              <a:rPr lang="en-US" dirty="0" smtClean="0"/>
              <a:t>Gifts</a:t>
            </a:r>
          </a:p>
          <a:p>
            <a:endParaRPr lang="en-US" dirty="0"/>
          </a:p>
          <a:p>
            <a:r>
              <a:rPr lang="en-US" dirty="0" smtClean="0"/>
              <a:t>Independent activities—concerts, museums, points of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Topics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Updates on itinerary, venues, hotels</a:t>
            </a:r>
          </a:p>
          <a:p>
            <a:endParaRPr lang="en-US" dirty="0" smtClean="0"/>
          </a:p>
          <a:p>
            <a:r>
              <a:rPr lang="en-US" dirty="0" smtClean="0"/>
              <a:t>Concert dress</a:t>
            </a:r>
          </a:p>
          <a:p>
            <a:endParaRPr lang="en-US" dirty="0" smtClean="0"/>
          </a:p>
          <a:p>
            <a:r>
              <a:rPr lang="en-US" dirty="0" smtClean="0"/>
              <a:t>Packing list and packing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Future Topics and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handling (Seattle Times, Monday, 5/27/13 article on Chip and PIN credit cards in Europe)</a:t>
            </a:r>
          </a:p>
          <a:p>
            <a:endParaRPr lang="en-US" dirty="0"/>
          </a:p>
          <a:p>
            <a:r>
              <a:rPr lang="en-US" dirty="0" smtClean="0"/>
              <a:t>Instrument care and packing</a:t>
            </a:r>
          </a:p>
          <a:p>
            <a:endParaRPr lang="en-US" dirty="0"/>
          </a:p>
          <a:p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 on your own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www.ricksteves.com/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4"/>
              </a:rPr>
              <a:t>www.fodors.com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www.lonelyplanet.com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www.visiteurope.com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Dennis Burkhardt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2002	Tour—Participated as parent/chaperone</a:t>
            </a:r>
          </a:p>
          <a:p>
            <a:endParaRPr lang="en-US" dirty="0"/>
          </a:p>
          <a:p>
            <a:r>
              <a:rPr lang="en-US" dirty="0" smtClean="0"/>
              <a:t>2005, 2008, 2011, 2014 Tours--Tour Director</a:t>
            </a:r>
          </a:p>
          <a:p>
            <a:endParaRPr lang="en-US" dirty="0"/>
          </a:p>
          <a:p>
            <a:r>
              <a:rPr lang="en-US" dirty="0" smtClean="0"/>
              <a:t>Contact information and 2014 tour details will be on </a:t>
            </a:r>
            <a:r>
              <a:rPr lang="en-US" dirty="0" smtClean="0">
                <a:hlinkClick r:id="rId3"/>
              </a:rPr>
              <a:t>www.cyso.us</a:t>
            </a:r>
            <a:r>
              <a:rPr lang="en-US" dirty="0" smtClean="0"/>
              <a:t> website under “European Tour” section</a:t>
            </a:r>
          </a:p>
          <a:p>
            <a:endParaRPr lang="en-US" dirty="0"/>
          </a:p>
          <a:p>
            <a:r>
              <a:rPr lang="en-US" dirty="0" smtClean="0"/>
              <a:t>Contact information</a:t>
            </a:r>
            <a:r>
              <a:rPr lang="en-US" smtClean="0"/>
              <a:t>: </a:t>
            </a:r>
            <a:r>
              <a:rPr lang="en-US" smtClean="0">
                <a:hlinkClick r:id="rId4"/>
              </a:rPr>
              <a:t>burkhardtd@comcast.net</a:t>
            </a:r>
            <a:r>
              <a:rPr lang="en-US" smtClean="0"/>
              <a:t> or 206-542-7602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Helsinki: </a:t>
            </a:r>
            <a:r>
              <a:rPr lang="en-US" sz="3200" b="1" dirty="0"/>
              <a:t>Temppeliaukio Kirkko (Rock Church</a:t>
            </a:r>
            <a:r>
              <a:rPr lang="en-US" sz="3200" b="1" dirty="0" smtClean="0"/>
              <a:t>) 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3" b="578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5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3" y="2552906"/>
            <a:ext cx="475269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5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Helsinki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564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Lunch in Market Square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37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Tallinn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7" b="37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Tallinn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b="3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Tallinn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r="1205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Niguliste Church/</a:t>
            </a:r>
          </a:p>
          <a:p>
            <a:pPr algn="ctr"/>
            <a:r>
              <a:rPr lang="en-US" sz="3600" dirty="0" smtClean="0"/>
              <a:t>St. Nicholas’ Church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13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2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Tallinn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6" r="98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Rakvere Castle</a:t>
            </a:r>
          </a:p>
          <a:p>
            <a:endParaRPr lang="en-US" sz="2800" dirty="0"/>
          </a:p>
          <a:p>
            <a:r>
              <a:rPr lang="en-US" sz="2800" dirty="0" smtClean="0"/>
              <a:t>Built by Danes in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</a:t>
            </a:r>
          </a:p>
          <a:p>
            <a:endParaRPr lang="en-US" sz="2800" dirty="0"/>
          </a:p>
          <a:p>
            <a:r>
              <a:rPr lang="en-US" sz="2800" dirty="0" smtClean="0"/>
              <a:t>60 miles East of Tallinn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23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886</TotalTime>
  <Words>545</Words>
  <Application>Microsoft Office PowerPoint</Application>
  <PresentationFormat>Custom</PresentationFormat>
  <Paragraphs>238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Berlin</vt:lpstr>
      <vt:lpstr>CYSO 2014 Tour</vt:lpstr>
      <vt:lpstr>Helsinki, Finland   Tallinn, Estonia    Riga, Latvia     Vilnius, Lithuania</vt:lpstr>
      <vt:lpstr>Helsinki</vt:lpstr>
      <vt:lpstr>Helsinki: Temppeliaukio Kirkko (Rock Church) </vt:lpstr>
      <vt:lpstr>Helsinki</vt:lpstr>
      <vt:lpstr>Tallinn</vt:lpstr>
      <vt:lpstr>Tallinn</vt:lpstr>
      <vt:lpstr>Tallinn</vt:lpstr>
      <vt:lpstr>Tallinn</vt:lpstr>
      <vt:lpstr>Tallinn: Estonia Concert Hall</vt:lpstr>
      <vt:lpstr>Riga</vt:lpstr>
      <vt:lpstr>Riga</vt:lpstr>
      <vt:lpstr>Riga</vt:lpstr>
      <vt:lpstr>Vilnius</vt:lpstr>
      <vt:lpstr>Vilnius</vt:lpstr>
      <vt:lpstr>Vilnius</vt:lpstr>
      <vt:lpstr>Vilnius</vt:lpstr>
      <vt:lpstr>Currency</vt:lpstr>
      <vt:lpstr>Meals  </vt:lpstr>
      <vt:lpstr>Meals/Dietary Options</vt:lpstr>
      <vt:lpstr>Meals/Dietary Options</vt:lpstr>
      <vt:lpstr>Rehearsal Schedule--Tentative </vt:lpstr>
      <vt:lpstr>Passport</vt:lpstr>
      <vt:lpstr>Passport</vt:lpstr>
      <vt:lpstr>Travel Insurance</vt:lpstr>
      <vt:lpstr>Travel Insurance--Options</vt:lpstr>
      <vt:lpstr>Travel Insurance--Options</vt:lpstr>
      <vt:lpstr>Travel Insurance--Options</vt:lpstr>
      <vt:lpstr>Payment Schedule</vt:lpstr>
      <vt:lpstr>Cancellation Policy</vt:lpstr>
      <vt:lpstr>Payments </vt:lpstr>
      <vt:lpstr>Daily budget for expenses not covered:  $15 - $25 (less for some, more for others)</vt:lpstr>
      <vt:lpstr>Future Topics and Information</vt:lpstr>
      <vt:lpstr>Future Topics and Information</vt:lpstr>
      <vt:lpstr>For more information on your own</vt:lpstr>
      <vt:lpstr>Dennis Burkhardt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CYSO 2014 Tour</dc:title>
  <dc:creator>Dennis burkhardt</dc:creator>
  <cp:lastModifiedBy>Windows User</cp:lastModifiedBy>
  <cp:revision>106</cp:revision>
  <cp:lastPrinted>2013-05-28T20:27:14Z</cp:lastPrinted>
  <dcterms:created xsi:type="dcterms:W3CDTF">2013-05-02T03:31:51Z</dcterms:created>
  <dcterms:modified xsi:type="dcterms:W3CDTF">2013-06-03T20:36:09Z</dcterms:modified>
</cp:coreProperties>
</file>